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4" r:id="rId8"/>
    <p:sldId id="265" r:id="rId9"/>
    <p:sldId id="272" r:id="rId10"/>
    <p:sldId id="267" r:id="rId11"/>
    <p:sldId id="268" r:id="rId12"/>
    <p:sldId id="269" r:id="rId13"/>
    <p:sldId id="270" r:id="rId14"/>
    <p:sldId id="271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5" autoAdjust="0"/>
    <p:restoredTop sz="94660"/>
  </p:normalViewPr>
  <p:slideViewPr>
    <p:cSldViewPr snapToGrid="0">
      <p:cViewPr varScale="1">
        <p:scale>
          <a:sx n="85" d="100"/>
          <a:sy n="85" d="100"/>
        </p:scale>
        <p:origin x="9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CD81D-C8ED-4566-ADE6-D8EDE41CCFB5}" type="datetimeFigureOut">
              <a:rPr lang="en-US" smtClean="0"/>
              <a:t>27-Jun-19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8AF3A-A916-4A53-ABA2-45D39B92863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67814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CD81D-C8ED-4566-ADE6-D8EDE41CCFB5}" type="datetimeFigureOut">
              <a:rPr lang="en-US" smtClean="0"/>
              <a:t>27-Jun-19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8AF3A-A916-4A53-ABA2-45D39B92863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55980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CD81D-C8ED-4566-ADE6-D8EDE41CCFB5}" type="datetimeFigureOut">
              <a:rPr lang="en-US" smtClean="0"/>
              <a:t>27-Jun-19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8AF3A-A916-4A53-ABA2-45D39B92863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81761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CD81D-C8ED-4566-ADE6-D8EDE41CCFB5}" type="datetimeFigureOut">
              <a:rPr lang="en-US" smtClean="0"/>
              <a:t>27-Jun-19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8AF3A-A916-4A53-ABA2-45D39B92863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56210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CD81D-C8ED-4566-ADE6-D8EDE41CCFB5}" type="datetimeFigureOut">
              <a:rPr lang="en-US" smtClean="0"/>
              <a:t>27-Jun-19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8AF3A-A916-4A53-ABA2-45D39B92863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75237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CD81D-C8ED-4566-ADE6-D8EDE41CCFB5}" type="datetimeFigureOut">
              <a:rPr lang="en-US" smtClean="0"/>
              <a:t>27-Jun-19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8AF3A-A916-4A53-ABA2-45D39B92863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06368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CD81D-C8ED-4566-ADE6-D8EDE41CCFB5}" type="datetimeFigureOut">
              <a:rPr lang="en-US" smtClean="0"/>
              <a:t>27-Jun-19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8AF3A-A916-4A53-ABA2-45D39B92863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56090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CD81D-C8ED-4566-ADE6-D8EDE41CCFB5}" type="datetimeFigureOut">
              <a:rPr lang="en-US" smtClean="0"/>
              <a:t>27-Jun-19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8AF3A-A916-4A53-ABA2-45D39B92863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16774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CD81D-C8ED-4566-ADE6-D8EDE41CCFB5}" type="datetimeFigureOut">
              <a:rPr lang="en-US" smtClean="0"/>
              <a:t>27-Jun-19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8AF3A-A916-4A53-ABA2-45D39B92863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46553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CD81D-C8ED-4566-ADE6-D8EDE41CCFB5}" type="datetimeFigureOut">
              <a:rPr lang="en-US" smtClean="0"/>
              <a:t>27-Jun-19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8AF3A-A916-4A53-ABA2-45D39B92863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32648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CD81D-C8ED-4566-ADE6-D8EDE41CCFB5}" type="datetimeFigureOut">
              <a:rPr lang="en-US" smtClean="0"/>
              <a:t>27-Jun-19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8AF3A-A916-4A53-ABA2-45D39B92863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68010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CCD81D-C8ED-4566-ADE6-D8EDE41CCFB5}" type="datetimeFigureOut">
              <a:rPr lang="en-US" smtClean="0"/>
              <a:t>27-Jun-19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D8AF3A-A916-4A53-ABA2-45D39B92863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51475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10.jpeg"/><Relationship Id="rId7" Type="http://schemas.openxmlformats.org/officeDocument/2006/relationships/image" Target="../media/image14.jp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066" y="1104900"/>
            <a:ext cx="3886333" cy="3886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12608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3241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6000" b="1" dirty="0" smtClean="0">
                <a:solidFill>
                  <a:srgbClr val="FF0000"/>
                </a:solidFill>
              </a:rPr>
              <a:t>MARKETING STRATEGY </a:t>
            </a:r>
            <a:endParaRPr lang="en-US" sz="6000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8941" y="1546412"/>
            <a:ext cx="11698941" cy="5029200"/>
          </a:xfrm>
        </p:spPr>
        <p:txBody>
          <a:bodyPr>
            <a:normAutofit/>
          </a:bodyPr>
          <a:lstStyle/>
          <a:p>
            <a:pPr algn="ctr"/>
            <a:r>
              <a:rPr lang="en-IN" sz="3200" b="1" dirty="0" smtClean="0"/>
              <a:t>Our product is mostly useful for the </a:t>
            </a:r>
            <a:r>
              <a:rPr lang="en-US" sz="3200" b="1" i="1" dirty="0"/>
              <a:t>speech-impaired</a:t>
            </a:r>
            <a:r>
              <a:rPr lang="en-US" sz="3200" b="1" i="1" dirty="0">
                <a:solidFill>
                  <a:srgbClr val="FFFF00"/>
                </a:solidFill>
              </a:rPr>
              <a:t> </a:t>
            </a:r>
            <a:r>
              <a:rPr lang="en-IN" sz="3200" b="1" dirty="0" smtClean="0"/>
              <a:t>people. There are around </a:t>
            </a:r>
            <a:r>
              <a:rPr lang="en-IN" sz="3200" b="1" dirty="0" smtClean="0">
                <a:solidFill>
                  <a:srgbClr val="00B0F0"/>
                </a:solidFill>
              </a:rPr>
              <a:t>millions</a:t>
            </a:r>
            <a:r>
              <a:rPr lang="en-IN" sz="3200" b="1" dirty="0" smtClean="0"/>
              <a:t> of speech-impaired people  in this world (</a:t>
            </a:r>
            <a:r>
              <a:rPr lang="en-US" sz="3200" b="1" dirty="0" smtClean="0">
                <a:solidFill>
                  <a:srgbClr val="00B0F0"/>
                </a:solidFill>
              </a:rPr>
              <a:t>16,40,868 in India</a:t>
            </a:r>
            <a:r>
              <a:rPr lang="en-IN" sz="3200" b="1" dirty="0" smtClean="0"/>
              <a:t>)  who are facing difficulty to </a:t>
            </a:r>
            <a:r>
              <a:rPr lang="en-US" sz="3200" b="1" dirty="0" smtClean="0"/>
              <a:t>communication </a:t>
            </a:r>
          </a:p>
          <a:p>
            <a:pPr marL="0" indent="0" algn="ctr">
              <a:buNone/>
            </a:pPr>
            <a:endParaRPr lang="en-US" sz="3200" b="1" dirty="0" smtClean="0"/>
          </a:p>
          <a:p>
            <a:pPr algn="ctr"/>
            <a:r>
              <a:rPr lang="en-US" sz="3200" b="1" dirty="0" smtClean="0"/>
              <a:t>reach out to them by </a:t>
            </a:r>
            <a:r>
              <a:rPr lang="en-US" sz="3200" b="1" dirty="0" smtClean="0">
                <a:solidFill>
                  <a:srgbClr val="00B0F0"/>
                </a:solidFill>
              </a:rPr>
              <a:t>word of mouth </a:t>
            </a:r>
            <a:r>
              <a:rPr lang="en-US" sz="3200" b="1" dirty="0" smtClean="0"/>
              <a:t>or by </a:t>
            </a:r>
            <a:r>
              <a:rPr lang="en-US" sz="3200" b="1" dirty="0" smtClean="0">
                <a:solidFill>
                  <a:srgbClr val="00B0F0"/>
                </a:solidFill>
              </a:rPr>
              <a:t>spreading awareness </a:t>
            </a:r>
            <a:r>
              <a:rPr lang="en-US" sz="3200" b="1" dirty="0" smtClean="0"/>
              <a:t>.</a:t>
            </a:r>
          </a:p>
          <a:p>
            <a:pPr algn="ctr">
              <a:buFont typeface="Wingdings" panose="05000000000000000000" pitchFamily="2" charset="2"/>
              <a:buChar char="v"/>
            </a:pPr>
            <a:r>
              <a:rPr lang="en-US" sz="3200" b="1" dirty="0">
                <a:solidFill>
                  <a:srgbClr val="FF0000"/>
                </a:solidFill>
              </a:rPr>
              <a:t>Our marketing </a:t>
            </a:r>
            <a:r>
              <a:rPr lang="en-US" sz="3200" b="1" dirty="0" smtClean="0">
                <a:solidFill>
                  <a:srgbClr val="FF0000"/>
                </a:solidFill>
              </a:rPr>
              <a:t>channels</a:t>
            </a:r>
            <a:r>
              <a:rPr lang="en-US" sz="3200" b="1" dirty="0" smtClean="0"/>
              <a:t> </a:t>
            </a:r>
          </a:p>
          <a:p>
            <a:pPr marL="0" indent="0">
              <a:buNone/>
            </a:pPr>
            <a:r>
              <a:rPr lang="en-US" sz="3200" b="1" dirty="0" smtClean="0"/>
              <a:t>      1. </a:t>
            </a:r>
            <a:r>
              <a:rPr lang="en-US" sz="3200" b="1" dirty="0" smtClean="0">
                <a:solidFill>
                  <a:srgbClr val="00B0F0"/>
                </a:solidFill>
              </a:rPr>
              <a:t>Direct selling</a:t>
            </a:r>
          </a:p>
          <a:p>
            <a:pPr marL="0" indent="0">
              <a:buNone/>
            </a:pPr>
            <a:r>
              <a:rPr lang="en-US" sz="3200" b="1" dirty="0" smtClean="0"/>
              <a:t>      2. Selling through </a:t>
            </a:r>
            <a:r>
              <a:rPr lang="en-US" sz="3200" b="1" dirty="0">
                <a:solidFill>
                  <a:srgbClr val="00B0F0"/>
                </a:solidFill>
              </a:rPr>
              <a:t>intermediaries</a:t>
            </a:r>
          </a:p>
          <a:p>
            <a:endParaRPr lang="en-US" sz="3200" dirty="0" smtClean="0"/>
          </a:p>
          <a:p>
            <a:endParaRPr lang="en-US" sz="3200" dirty="0" smtClean="0">
              <a:solidFill>
                <a:srgbClr val="FFFF00"/>
              </a:solidFill>
            </a:endParaRPr>
          </a:p>
          <a:p>
            <a:endParaRPr lang="en-US" sz="3200" dirty="0" smtClean="0">
              <a:solidFill>
                <a:srgbClr val="FFFF00"/>
              </a:solidFill>
            </a:endParaRPr>
          </a:p>
          <a:p>
            <a:endParaRPr lang="en-IN" sz="32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66" y="5994266"/>
            <a:ext cx="863734" cy="863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5042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8803" y="73125"/>
            <a:ext cx="10323490" cy="707377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REVENUE </a:t>
            </a:r>
            <a:r>
              <a:rPr lang="en-US" b="1" dirty="0" smtClean="0">
                <a:solidFill>
                  <a:srgbClr val="FF0000"/>
                </a:solidFill>
              </a:rPr>
              <a:t>MODEL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4477" y="780502"/>
            <a:ext cx="11819723" cy="1451758"/>
          </a:xfrm>
        </p:spPr>
        <p:txBody>
          <a:bodyPr>
            <a:normAutofit/>
          </a:bodyPr>
          <a:lstStyle/>
          <a:p>
            <a:r>
              <a:rPr lang="en-US" b="1" dirty="0" smtClean="0"/>
              <a:t>We will use </a:t>
            </a:r>
            <a:r>
              <a:rPr lang="en-US" b="1" dirty="0">
                <a:solidFill>
                  <a:srgbClr val="00B0F0"/>
                </a:solidFill>
              </a:rPr>
              <a:t>Transaction-based </a:t>
            </a:r>
            <a:r>
              <a:rPr lang="en-US" b="1" dirty="0" smtClean="0">
                <a:solidFill>
                  <a:srgbClr val="00B0F0"/>
                </a:solidFill>
              </a:rPr>
              <a:t>revenue </a:t>
            </a:r>
            <a:r>
              <a:rPr lang="en-US" b="1" dirty="0" smtClean="0"/>
              <a:t>(</a:t>
            </a:r>
            <a:r>
              <a:rPr lang="en-US" b="1" dirty="0"/>
              <a:t> Proceeds from sales of goods that are usually one-time customer </a:t>
            </a:r>
            <a:r>
              <a:rPr lang="en-US" b="1" dirty="0" smtClean="0"/>
              <a:t>payments).</a:t>
            </a:r>
            <a:endParaRPr lang="en-US" b="1" dirty="0"/>
          </a:p>
          <a:p>
            <a:r>
              <a:rPr lang="en-US" b="1" dirty="0" smtClean="0"/>
              <a:t> </a:t>
            </a:r>
            <a:r>
              <a:rPr lang="en-US" b="1" dirty="0" smtClean="0">
                <a:solidFill>
                  <a:srgbClr val="00B0F0"/>
                </a:solidFill>
              </a:rPr>
              <a:t>Cost of the product </a:t>
            </a:r>
            <a:r>
              <a:rPr lang="en-US" b="1" dirty="0" smtClean="0"/>
              <a:t>: Desired profit </a:t>
            </a:r>
            <a:r>
              <a:rPr lang="en-US" b="1" dirty="0" smtClean="0"/>
              <a:t>(</a:t>
            </a:r>
            <a:r>
              <a:rPr lang="en-US" b="1" dirty="0" smtClean="0">
                <a:solidFill>
                  <a:srgbClr val="00B0F0"/>
                </a:solidFill>
              </a:rPr>
              <a:t>20</a:t>
            </a:r>
            <a:r>
              <a:rPr lang="en-US" b="1" dirty="0" smtClean="0">
                <a:solidFill>
                  <a:srgbClr val="00B0F0"/>
                </a:solidFill>
              </a:rPr>
              <a:t>%</a:t>
            </a:r>
            <a:r>
              <a:rPr lang="en-US" b="1" dirty="0" smtClean="0"/>
              <a:t> </a:t>
            </a:r>
            <a:r>
              <a:rPr lang="en-US" b="1" dirty="0" smtClean="0"/>
              <a:t>on sales) =  </a:t>
            </a:r>
            <a:r>
              <a:rPr lang="en-US" b="1" dirty="0" smtClean="0">
                <a:solidFill>
                  <a:srgbClr val="00B0F0"/>
                </a:solidFill>
              </a:rPr>
              <a:t>₹ </a:t>
            </a:r>
            <a:r>
              <a:rPr lang="en-US" b="1" dirty="0" smtClean="0">
                <a:solidFill>
                  <a:srgbClr val="00B0F0"/>
                </a:solidFill>
              </a:rPr>
              <a:t>471</a:t>
            </a:r>
            <a:r>
              <a:rPr lang="en-US" b="1" dirty="0" smtClean="0">
                <a:solidFill>
                  <a:srgbClr val="00B0F0"/>
                </a:solidFill>
              </a:rPr>
              <a:t>/unit</a:t>
            </a:r>
            <a:endParaRPr lang="en-US" b="1" dirty="0" smtClean="0">
              <a:solidFill>
                <a:srgbClr val="00B0F0"/>
              </a:solidFill>
            </a:endParaRPr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5123495"/>
              </p:ext>
            </p:extLst>
          </p:nvPr>
        </p:nvGraphicFramePr>
        <p:xfrm>
          <a:off x="965200" y="2217717"/>
          <a:ext cx="10033000" cy="43942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90636"/>
                <a:gridCol w="4942364"/>
              </a:tblGrid>
              <a:tr h="370937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Source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Cost </a:t>
                      </a:r>
                      <a:endParaRPr lang="en-US" dirty="0"/>
                    </a:p>
                  </a:txBody>
                  <a:tcPr/>
                </a:tc>
              </a:tr>
              <a:tr h="251857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sensors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450</a:t>
                      </a:r>
                      <a:endParaRPr lang="en-US" dirty="0"/>
                    </a:p>
                  </a:txBody>
                  <a:tcPr/>
                </a:tc>
              </a:tr>
              <a:tr h="251857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Power bank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250</a:t>
                      </a:r>
                      <a:endParaRPr lang="en-US" dirty="0"/>
                    </a:p>
                  </a:txBody>
                  <a:tcPr/>
                </a:tc>
              </a:tr>
              <a:tr h="251857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speaker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150</a:t>
                      </a:r>
                      <a:endParaRPr lang="en-US" dirty="0"/>
                    </a:p>
                  </a:txBody>
                  <a:tcPr/>
                </a:tc>
              </a:tr>
              <a:tr h="251857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microprocessor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1000</a:t>
                      </a:r>
                      <a:endParaRPr lang="en-US" dirty="0"/>
                    </a:p>
                  </a:txBody>
                  <a:tcPr/>
                </a:tc>
              </a:tr>
              <a:tr h="251857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Wiring and glove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200</a:t>
                      </a:r>
                      <a:endParaRPr lang="en-US" dirty="0"/>
                    </a:p>
                  </a:txBody>
                  <a:tcPr/>
                </a:tc>
              </a:tr>
              <a:tr h="251857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V.C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per unit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55</a:t>
                      </a:r>
                      <a:endParaRPr lang="en-US" dirty="0"/>
                    </a:p>
                  </a:txBody>
                  <a:tcPr/>
                </a:tc>
              </a:tr>
              <a:tr h="251857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Tech person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100</a:t>
                      </a:r>
                      <a:endParaRPr lang="en-US" dirty="0"/>
                    </a:p>
                  </a:txBody>
                  <a:tcPr/>
                </a:tc>
              </a:tr>
              <a:tr h="251857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Non tech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50</a:t>
                      </a:r>
                      <a:endParaRPr lang="en-US" dirty="0"/>
                    </a:p>
                  </a:txBody>
                  <a:tcPr/>
                </a:tc>
              </a:tr>
              <a:tr h="251857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idea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100</a:t>
                      </a:r>
                      <a:endParaRPr lang="en-US" dirty="0"/>
                    </a:p>
                  </a:txBody>
                  <a:tcPr/>
                </a:tc>
              </a:tr>
              <a:tr h="251857"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 smtClean="0">
                          <a:solidFill>
                            <a:srgbClr val="0070C0"/>
                          </a:solidFill>
                        </a:rPr>
                        <a:t>TOTAL COST OF ONE UNIT</a:t>
                      </a:r>
                      <a:endParaRPr lang="en-US" b="1" i="1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0070C0"/>
                          </a:solidFill>
                        </a:rPr>
                        <a:t>2355</a:t>
                      </a:r>
                      <a:endParaRPr lang="en-US" b="1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</a:tr>
              <a:tr h="251857"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 smtClean="0">
                          <a:solidFill>
                            <a:srgbClr val="FF0000"/>
                          </a:solidFill>
                        </a:rPr>
                        <a:t>SALE</a:t>
                      </a:r>
                      <a:r>
                        <a:rPr lang="en-US" b="1" i="1" baseline="0" dirty="0" smtClean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b="1" i="1" baseline="0" dirty="0" smtClean="0">
                          <a:solidFill>
                            <a:srgbClr val="FF0000"/>
                          </a:solidFill>
                        </a:rPr>
                        <a:t>PRICE(</a:t>
                      </a:r>
                      <a:r>
                        <a:rPr lang="en-US" b="1" i="1" baseline="0" dirty="0" err="1" smtClean="0">
                          <a:solidFill>
                            <a:srgbClr val="FF0000"/>
                          </a:solidFill>
                        </a:rPr>
                        <a:t>20%PROFIT</a:t>
                      </a:r>
                      <a:r>
                        <a:rPr lang="en-US" b="1" i="1" baseline="0" dirty="0" smtClean="0">
                          <a:solidFill>
                            <a:srgbClr val="FF0000"/>
                          </a:solidFill>
                        </a:rPr>
                        <a:t>)</a:t>
                      </a:r>
                      <a:endParaRPr lang="en-US" b="1" i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2826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66" y="5994266"/>
            <a:ext cx="863734" cy="863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26969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>
                <a:solidFill>
                  <a:srgbClr val="FF0000"/>
                </a:solidFill>
              </a:rPr>
              <a:t>FINANCIALS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000129" cy="4351338"/>
          </a:xfrm>
        </p:spPr>
        <p:txBody>
          <a:bodyPr/>
          <a:lstStyle/>
          <a:p>
            <a:r>
              <a:rPr lang="en-US" sz="3200" b="1" dirty="0" smtClean="0"/>
              <a:t>Investment required = </a:t>
            </a:r>
            <a:r>
              <a:rPr lang="en-US" sz="3200" b="1" dirty="0">
                <a:solidFill>
                  <a:srgbClr val="00B0F0"/>
                </a:solidFill>
              </a:rPr>
              <a:t>₹ 45,00,000</a:t>
            </a:r>
            <a:endParaRPr lang="en-US" sz="3200" b="1" dirty="0" smtClean="0">
              <a:solidFill>
                <a:srgbClr val="00B0F0"/>
              </a:solidFill>
            </a:endParaRPr>
          </a:p>
          <a:p>
            <a:r>
              <a:rPr lang="en-US" sz="3200" b="1" dirty="0" smtClean="0"/>
              <a:t> Month-wise </a:t>
            </a:r>
            <a:r>
              <a:rPr lang="en-US" sz="3200" b="1" dirty="0"/>
              <a:t>revenue for at least </a:t>
            </a:r>
            <a:r>
              <a:rPr lang="en-US" sz="3200" b="1" dirty="0" smtClean="0"/>
              <a:t>one year would be around </a:t>
            </a:r>
            <a:r>
              <a:rPr lang="en-US" sz="3200" b="1" dirty="0">
                <a:solidFill>
                  <a:srgbClr val="00B0F0"/>
                </a:solidFill>
              </a:rPr>
              <a:t>₹ 3,16,000 </a:t>
            </a:r>
            <a:r>
              <a:rPr lang="en-US" sz="3200" b="1" dirty="0" smtClean="0"/>
              <a:t>(400 </a:t>
            </a:r>
            <a:r>
              <a:rPr lang="en-US" sz="3200" b="1" dirty="0" smtClean="0"/>
              <a:t>units </a:t>
            </a:r>
            <a:r>
              <a:rPr lang="en-US" sz="3200" b="1" dirty="0" smtClean="0"/>
              <a:t>per month).</a:t>
            </a:r>
            <a:endParaRPr lang="en-US" sz="3200" b="1" dirty="0">
              <a:solidFill>
                <a:srgbClr val="FFFF00"/>
              </a:solidFill>
            </a:endParaRPr>
          </a:p>
          <a:p>
            <a:r>
              <a:rPr lang="en-US" sz="3200" b="1" dirty="0" smtClean="0"/>
              <a:t>Assumptions are there would be  </a:t>
            </a:r>
            <a:r>
              <a:rPr lang="en-US" sz="3200" b="1" dirty="0" smtClean="0">
                <a:solidFill>
                  <a:srgbClr val="00B0F0"/>
                </a:solidFill>
              </a:rPr>
              <a:t>400+ </a:t>
            </a:r>
            <a:r>
              <a:rPr lang="en-US" sz="3200" b="1" dirty="0" smtClean="0">
                <a:solidFill>
                  <a:srgbClr val="00B0F0"/>
                </a:solidFill>
              </a:rPr>
              <a:t>units  </a:t>
            </a:r>
            <a:r>
              <a:rPr lang="en-US" sz="3200" b="1" dirty="0" smtClean="0"/>
              <a:t>are sold </a:t>
            </a:r>
            <a:r>
              <a:rPr lang="en-US" sz="3200" b="1" dirty="0" smtClean="0">
                <a:solidFill>
                  <a:srgbClr val="00B0F0"/>
                </a:solidFill>
              </a:rPr>
              <a:t>every month</a:t>
            </a:r>
          </a:p>
          <a:p>
            <a:r>
              <a:rPr lang="en-US" b="1" dirty="0" smtClean="0"/>
              <a:t> </a:t>
            </a:r>
            <a:r>
              <a:rPr lang="en-US" b="1" dirty="0" err="1" smtClean="0"/>
              <a:t>BEP</a:t>
            </a:r>
            <a:r>
              <a:rPr lang="en-US" b="1" dirty="0" smtClean="0"/>
              <a:t> = </a:t>
            </a:r>
            <a:r>
              <a:rPr lang="en-US" b="1" dirty="0" smtClean="0">
                <a:solidFill>
                  <a:srgbClr val="00B0F0"/>
                </a:solidFill>
              </a:rPr>
              <a:t>12 months</a:t>
            </a:r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66" y="5994266"/>
            <a:ext cx="863734" cy="863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00232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53007" y="153662"/>
            <a:ext cx="2452883" cy="800100"/>
          </a:xfrm>
        </p:spPr>
        <p:txBody>
          <a:bodyPr>
            <a:noAutofit/>
          </a:bodyPr>
          <a:lstStyle/>
          <a:p>
            <a:pPr algn="ctr"/>
            <a:r>
              <a:rPr lang="en-US" sz="6000" b="1" dirty="0" smtClean="0">
                <a:solidFill>
                  <a:srgbClr val="FF0000"/>
                </a:solidFill>
              </a:rPr>
              <a:t>TEAM</a:t>
            </a:r>
            <a:endParaRPr lang="en-US" sz="6000" b="1" dirty="0">
              <a:solidFill>
                <a:srgbClr val="FF0000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9822" y="941856"/>
            <a:ext cx="2925388" cy="82391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002060"/>
                </a:solidFill>
              </a:rPr>
              <a:t>P GOWTHAM SAI</a:t>
            </a:r>
            <a:endParaRPr lang="en-US" sz="2800" dirty="0">
              <a:solidFill>
                <a:srgbClr val="002060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73428" y="1765768"/>
            <a:ext cx="3726142" cy="4971208"/>
          </a:xfrm>
        </p:spPr>
        <p:txBody>
          <a:bodyPr>
            <a:normAutofit/>
          </a:bodyPr>
          <a:lstStyle/>
          <a:p>
            <a:r>
              <a:rPr lang="en-US" b="1" dirty="0" err="1" smtClean="0">
                <a:solidFill>
                  <a:schemeClr val="accent2"/>
                </a:solidFill>
              </a:rPr>
              <a:t>B.Tech</a:t>
            </a:r>
            <a:r>
              <a:rPr lang="en-US" b="1" dirty="0" smtClean="0">
                <a:solidFill>
                  <a:schemeClr val="accent2"/>
                </a:solidFill>
              </a:rPr>
              <a:t> 1</a:t>
            </a:r>
            <a:r>
              <a:rPr lang="en-US" b="1" baseline="30000" dirty="0" smtClean="0">
                <a:solidFill>
                  <a:schemeClr val="accent2"/>
                </a:solidFill>
              </a:rPr>
              <a:t>st</a:t>
            </a:r>
            <a:r>
              <a:rPr lang="en-US" b="1" dirty="0" smtClean="0">
                <a:solidFill>
                  <a:schemeClr val="accent2"/>
                </a:solidFill>
              </a:rPr>
              <a:t> year</a:t>
            </a:r>
            <a:r>
              <a:rPr lang="en-US" b="1" dirty="0" smtClean="0"/>
              <a:t>, </a:t>
            </a:r>
            <a:r>
              <a:rPr lang="en-US" b="1" dirty="0" err="1" smtClean="0"/>
              <a:t>GRIET</a:t>
            </a:r>
            <a:r>
              <a:rPr lang="en-US" sz="3200" b="1" dirty="0" smtClean="0"/>
              <a:t>.</a:t>
            </a:r>
          </a:p>
          <a:p>
            <a:r>
              <a:rPr lang="en-US" sz="3200" b="1" dirty="0" err="1" smtClean="0">
                <a:solidFill>
                  <a:schemeClr val="accent5"/>
                </a:solidFill>
              </a:rPr>
              <a:t>CSE</a:t>
            </a:r>
            <a:endParaRPr lang="en-US" sz="3200" b="1" dirty="0" smtClean="0"/>
          </a:p>
          <a:p>
            <a:endParaRPr lang="en-US" sz="3200" b="1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US" sz="3200" b="1" dirty="0" smtClean="0">
                <a:solidFill>
                  <a:schemeClr val="accent6"/>
                </a:solidFill>
              </a:rPr>
              <a:t>CODING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b="1" dirty="0" smtClean="0">
                <a:solidFill>
                  <a:schemeClr val="accent6"/>
                </a:solidFill>
              </a:rPr>
              <a:t>MARKET RESEARCH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b="1" dirty="0" smtClean="0">
                <a:solidFill>
                  <a:schemeClr val="accent6"/>
                </a:solidFill>
              </a:rPr>
              <a:t>INTEGRATION 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5822" y="941856"/>
            <a:ext cx="3160059" cy="82391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</a:rPr>
              <a:t>K BHARATH VARMA</a:t>
            </a:r>
            <a:endParaRPr lang="en-US" sz="2800" dirty="0">
              <a:solidFill>
                <a:srgbClr val="C00000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35822" y="1765768"/>
            <a:ext cx="3751730" cy="4971208"/>
          </a:xfrm>
        </p:spPr>
        <p:txBody>
          <a:bodyPr/>
          <a:lstStyle/>
          <a:p>
            <a:r>
              <a:rPr lang="en-US" b="1" dirty="0" err="1">
                <a:solidFill>
                  <a:schemeClr val="accent2"/>
                </a:solidFill>
              </a:rPr>
              <a:t>B.Tech</a:t>
            </a:r>
            <a:r>
              <a:rPr lang="en-US" b="1" dirty="0">
                <a:solidFill>
                  <a:schemeClr val="accent2"/>
                </a:solidFill>
              </a:rPr>
              <a:t> 1</a:t>
            </a:r>
            <a:r>
              <a:rPr lang="en-US" b="1" baseline="30000" dirty="0">
                <a:solidFill>
                  <a:schemeClr val="accent2"/>
                </a:solidFill>
              </a:rPr>
              <a:t>st</a:t>
            </a:r>
            <a:r>
              <a:rPr lang="en-US" b="1" dirty="0">
                <a:solidFill>
                  <a:schemeClr val="accent2"/>
                </a:solidFill>
              </a:rPr>
              <a:t> </a:t>
            </a:r>
            <a:r>
              <a:rPr lang="en-US" b="1" dirty="0" smtClean="0">
                <a:solidFill>
                  <a:schemeClr val="accent2"/>
                </a:solidFill>
              </a:rPr>
              <a:t>year</a:t>
            </a:r>
            <a:r>
              <a:rPr lang="en-US" b="1" dirty="0" smtClean="0"/>
              <a:t>, </a:t>
            </a:r>
            <a:r>
              <a:rPr lang="en-US" b="1" dirty="0" err="1" smtClean="0"/>
              <a:t>GRIET</a:t>
            </a:r>
            <a:r>
              <a:rPr lang="en-US" sz="3200" b="1" dirty="0" smtClean="0"/>
              <a:t>.</a:t>
            </a:r>
          </a:p>
          <a:p>
            <a:r>
              <a:rPr lang="en-US" sz="3200" b="1" dirty="0" err="1" smtClean="0">
                <a:solidFill>
                  <a:schemeClr val="accent5"/>
                </a:solidFill>
              </a:rPr>
              <a:t>ECE</a:t>
            </a:r>
            <a:r>
              <a:rPr lang="en-US" sz="3200" b="1" dirty="0" smtClean="0"/>
              <a:t>.</a:t>
            </a:r>
          </a:p>
          <a:p>
            <a:endParaRPr lang="en-US" sz="3200" b="1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US" sz="3200" b="1" dirty="0" smtClean="0">
                <a:solidFill>
                  <a:schemeClr val="accent6"/>
                </a:solidFill>
              </a:rPr>
              <a:t>CODING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b="1" dirty="0" smtClean="0">
                <a:solidFill>
                  <a:schemeClr val="accent6"/>
                </a:solidFill>
              </a:rPr>
              <a:t>HARDWARE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b="1" dirty="0" smtClean="0">
                <a:solidFill>
                  <a:schemeClr val="accent6"/>
                </a:solidFill>
              </a:rPr>
              <a:t>MARKET RESEARCH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b="1" dirty="0" smtClean="0">
                <a:solidFill>
                  <a:srgbClr val="FFC000"/>
                </a:solidFill>
              </a:rPr>
              <a:t>LEADER  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9" name="Text Placeholder 4"/>
          <p:cNvSpPr txBox="1">
            <a:spLocks/>
          </p:cNvSpPr>
          <p:nvPr/>
        </p:nvSpPr>
        <p:spPr>
          <a:xfrm>
            <a:off x="8352482" y="941856"/>
            <a:ext cx="3160059" cy="8239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smtClean="0">
                <a:solidFill>
                  <a:schemeClr val="accent6">
                    <a:lumMod val="75000"/>
                  </a:schemeClr>
                </a:solidFill>
              </a:rPr>
              <a:t>B </a:t>
            </a:r>
            <a:r>
              <a:rPr lang="en-US" sz="2800" dirty="0" err="1" smtClean="0">
                <a:solidFill>
                  <a:schemeClr val="accent6">
                    <a:lumMod val="75000"/>
                  </a:schemeClr>
                </a:solidFill>
              </a:rPr>
              <a:t>Jaswanth</a:t>
            </a:r>
            <a:r>
              <a:rPr lang="en-US" sz="2800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2800" dirty="0" err="1" smtClean="0">
                <a:solidFill>
                  <a:schemeClr val="accent6">
                    <a:lumMod val="75000"/>
                  </a:schemeClr>
                </a:solidFill>
              </a:rPr>
              <a:t>kranthi</a:t>
            </a:r>
            <a:r>
              <a:rPr lang="en-US" sz="2800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endParaRPr lang="en-US" sz="28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1" name="Content Placeholder 5"/>
          <p:cNvSpPr txBox="1">
            <a:spLocks/>
          </p:cNvSpPr>
          <p:nvPr/>
        </p:nvSpPr>
        <p:spPr>
          <a:xfrm>
            <a:off x="8068781" y="1765768"/>
            <a:ext cx="3727459" cy="50387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err="1" smtClean="0">
                <a:solidFill>
                  <a:schemeClr val="accent2"/>
                </a:solidFill>
              </a:rPr>
              <a:t>B.Tech</a:t>
            </a:r>
            <a:r>
              <a:rPr lang="en-US" b="1" dirty="0" smtClean="0">
                <a:solidFill>
                  <a:schemeClr val="accent2"/>
                </a:solidFill>
              </a:rPr>
              <a:t> 1</a:t>
            </a:r>
            <a:r>
              <a:rPr lang="en-US" b="1" baseline="30000" dirty="0" smtClean="0">
                <a:solidFill>
                  <a:schemeClr val="accent2"/>
                </a:solidFill>
              </a:rPr>
              <a:t>st</a:t>
            </a:r>
            <a:r>
              <a:rPr lang="en-US" b="1" dirty="0" smtClean="0">
                <a:solidFill>
                  <a:schemeClr val="accent2"/>
                </a:solidFill>
              </a:rPr>
              <a:t> year</a:t>
            </a:r>
            <a:r>
              <a:rPr lang="en-US" b="1" dirty="0" smtClean="0"/>
              <a:t>, </a:t>
            </a:r>
            <a:r>
              <a:rPr lang="en-US" b="1" dirty="0" err="1" smtClean="0"/>
              <a:t>GRIET</a:t>
            </a:r>
            <a:r>
              <a:rPr lang="en-US" sz="3200" b="1" dirty="0" smtClean="0"/>
              <a:t>.</a:t>
            </a:r>
          </a:p>
          <a:p>
            <a:r>
              <a:rPr lang="en-US" sz="3200" b="1" dirty="0" err="1" smtClean="0">
                <a:solidFill>
                  <a:schemeClr val="accent5"/>
                </a:solidFill>
              </a:rPr>
              <a:t>ECE</a:t>
            </a:r>
            <a:r>
              <a:rPr lang="en-US" sz="3200" b="1" dirty="0" smtClean="0"/>
              <a:t>.</a:t>
            </a:r>
          </a:p>
          <a:p>
            <a:pPr marL="0" indent="0">
              <a:buNone/>
            </a:pPr>
            <a:endParaRPr lang="en-US" sz="3200" b="1" dirty="0" smtClean="0">
              <a:solidFill>
                <a:schemeClr val="accent3"/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b="1" dirty="0" smtClean="0">
                <a:solidFill>
                  <a:schemeClr val="accent6"/>
                </a:solidFill>
              </a:rPr>
              <a:t>COMPONENTS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b="1" dirty="0" smtClean="0">
                <a:solidFill>
                  <a:schemeClr val="accent6"/>
                </a:solidFill>
              </a:rPr>
              <a:t>HARDWARE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b="1" dirty="0" smtClean="0">
                <a:solidFill>
                  <a:schemeClr val="accent6"/>
                </a:solidFill>
              </a:rPr>
              <a:t> DESIGN 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2553" y="-21501"/>
            <a:ext cx="1138520" cy="1138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94771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6832" y="1254126"/>
            <a:ext cx="9740767" cy="4181474"/>
          </a:xfrm>
        </p:spPr>
        <p:txBody>
          <a:bodyPr>
            <a:noAutofit/>
          </a:bodyPr>
          <a:lstStyle/>
          <a:p>
            <a:r>
              <a:rPr lang="en-US" sz="20000" b="1" cap="none" spc="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C00000"/>
                </a:solidFill>
                <a:effectLst/>
              </a:rPr>
              <a:t>Q</a:t>
            </a:r>
            <a:r>
              <a:rPr lang="en-US" sz="20000" b="1" cap="none" spc="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 &amp; </a:t>
            </a:r>
            <a:r>
              <a:rPr lang="en-US" sz="20000" b="1" cap="none" spc="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00B0F0"/>
                </a:solidFill>
                <a:effectLst/>
              </a:rPr>
              <a:t>A</a:t>
            </a:r>
            <a:r>
              <a:rPr lang="en-US" sz="9600" b="1" cap="none" spc="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/>
            </a:r>
            <a:br>
              <a:rPr lang="en-US" sz="9600" b="1" cap="none" spc="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</a:br>
            <a:endParaRPr lang="en-US" sz="200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9867" y="3098534"/>
            <a:ext cx="1905266" cy="1905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43692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08100" y="419099"/>
            <a:ext cx="9144000" cy="1008063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PROBLEM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65200" y="2103438"/>
            <a:ext cx="10033000" cy="3040062"/>
          </a:xfrm>
        </p:spPr>
        <p:txBody>
          <a:bodyPr>
            <a:normAutofit/>
          </a:bodyPr>
          <a:lstStyle/>
          <a:p>
            <a:r>
              <a:rPr lang="en-US" sz="3900" b="1" i="1" dirty="0" smtClean="0"/>
              <a:t>People who are </a:t>
            </a:r>
            <a:r>
              <a:rPr lang="en-US" sz="3900" b="1" i="1" dirty="0" smtClean="0">
                <a:solidFill>
                  <a:srgbClr val="00B0F0"/>
                </a:solidFill>
              </a:rPr>
              <a:t>speech-impaired</a:t>
            </a:r>
            <a:r>
              <a:rPr lang="en-US" sz="3900" b="1" i="1" dirty="0" smtClean="0">
                <a:solidFill>
                  <a:srgbClr val="FFFF00"/>
                </a:solidFill>
              </a:rPr>
              <a:t> </a:t>
            </a:r>
            <a:r>
              <a:rPr lang="en-US" sz="3900" b="1" i="1" dirty="0" smtClean="0">
                <a:solidFill>
                  <a:srgbClr val="FF0000"/>
                </a:solidFill>
              </a:rPr>
              <a:t>   </a:t>
            </a:r>
            <a:r>
              <a:rPr lang="en-US" sz="3900" b="1" i="1" dirty="0" smtClean="0"/>
              <a:t>face </a:t>
            </a:r>
            <a:r>
              <a:rPr lang="en-US" sz="3900" b="1" i="1" dirty="0" smtClean="0">
                <a:solidFill>
                  <a:srgbClr val="00B0F0"/>
                </a:solidFill>
              </a:rPr>
              <a:t>difficulty in communicating</a:t>
            </a:r>
            <a:r>
              <a:rPr lang="en-US" sz="3900" b="1" i="1" dirty="0" smtClean="0"/>
              <a:t> with others who </a:t>
            </a:r>
            <a:r>
              <a:rPr lang="en-US" sz="3900" b="1" i="1" dirty="0" smtClean="0">
                <a:solidFill>
                  <a:srgbClr val="00B0F0"/>
                </a:solidFill>
              </a:rPr>
              <a:t>do not know </a:t>
            </a:r>
            <a:r>
              <a:rPr lang="en-US" sz="3900" b="1" i="1" dirty="0" smtClean="0"/>
              <a:t>the </a:t>
            </a:r>
            <a:r>
              <a:rPr lang="en-US" sz="3900" b="1" i="1" dirty="0" smtClean="0">
                <a:solidFill>
                  <a:srgbClr val="00B0F0"/>
                </a:solidFill>
              </a:rPr>
              <a:t>sign language </a:t>
            </a:r>
            <a:r>
              <a:rPr lang="en-US" sz="3900" b="1" i="1" dirty="0" smtClean="0"/>
              <a:t>or</a:t>
            </a:r>
            <a:r>
              <a:rPr lang="en-US" sz="3900" b="1" i="1" dirty="0" smtClean="0">
                <a:solidFill>
                  <a:srgbClr val="FFFF00"/>
                </a:solidFill>
              </a:rPr>
              <a:t> </a:t>
            </a:r>
            <a:r>
              <a:rPr lang="en-US" sz="3900" b="1" i="1" dirty="0" smtClean="0"/>
              <a:t>their gestures .</a:t>
            </a:r>
            <a:r>
              <a:rPr lang="en-US" sz="3900" b="1" i="1" dirty="0" smtClean="0">
                <a:solidFill>
                  <a:srgbClr val="FFFF00"/>
                </a:solidFill>
              </a:rPr>
              <a:t> </a:t>
            </a:r>
            <a:r>
              <a:rPr lang="en-US" sz="3900" b="1" i="1" dirty="0" smtClean="0"/>
              <a:t>Due to lack in communication they face several disadvantages </a:t>
            </a:r>
            <a:endParaRPr lang="en-US" sz="3900" b="1" i="1" dirty="0" smtClean="0">
              <a:solidFill>
                <a:srgbClr val="FFFF00"/>
              </a:solidFill>
            </a:endParaRP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66" y="5994266"/>
            <a:ext cx="863734" cy="863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92037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6800" y="0"/>
            <a:ext cx="9144000" cy="995363"/>
          </a:xfrm>
        </p:spPr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SOLUTION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2235200"/>
            <a:ext cx="9118600" cy="3898900"/>
          </a:xfrm>
        </p:spPr>
        <p:txBody>
          <a:bodyPr>
            <a:normAutofit/>
          </a:bodyPr>
          <a:lstStyle/>
          <a:p>
            <a:r>
              <a:rPr lang="en-US" sz="3900" b="1" i="1" dirty="0" smtClean="0"/>
              <a:t>Our product </a:t>
            </a:r>
            <a:r>
              <a:rPr lang="en-US" sz="3900" b="1" i="1" dirty="0" smtClean="0">
                <a:solidFill>
                  <a:srgbClr val="00B0F0"/>
                </a:solidFill>
              </a:rPr>
              <a:t>converts gestures </a:t>
            </a:r>
            <a:r>
              <a:rPr lang="en-US" sz="3900" b="1" i="1" dirty="0" smtClean="0"/>
              <a:t>(standard Indian sign language ) into </a:t>
            </a:r>
            <a:r>
              <a:rPr lang="en-US" sz="3900" b="1" i="1" dirty="0" smtClean="0">
                <a:solidFill>
                  <a:srgbClr val="00B0F0"/>
                </a:solidFill>
              </a:rPr>
              <a:t>audio output </a:t>
            </a:r>
            <a:r>
              <a:rPr lang="en-US" sz="3900" b="1" i="1" dirty="0" smtClean="0"/>
              <a:t>by using a glove to read data . We use </a:t>
            </a:r>
            <a:r>
              <a:rPr lang="en-US" sz="3900" b="1" i="1" dirty="0" smtClean="0">
                <a:solidFill>
                  <a:srgbClr val="00B0F0"/>
                </a:solidFill>
              </a:rPr>
              <a:t>machine learning  </a:t>
            </a:r>
            <a:r>
              <a:rPr lang="en-US" sz="3900" b="1" i="1" dirty="0" smtClean="0"/>
              <a:t>to generate the output .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66" y="5994266"/>
            <a:ext cx="863734" cy="863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8857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82700" y="0"/>
            <a:ext cx="9144000" cy="944563"/>
          </a:xfrm>
        </p:spPr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WORKING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82700" y="1163638"/>
            <a:ext cx="4051300" cy="5402262"/>
          </a:xfrm>
        </p:spPr>
        <p:txBody>
          <a:bodyPr>
            <a:normAutofit/>
          </a:bodyPr>
          <a:lstStyle/>
          <a:p>
            <a:r>
              <a:rPr lang="en-US" i="1" dirty="0" smtClean="0">
                <a:latin typeface="Trebuchet MS" pitchFamily="34" charset="0"/>
              </a:rPr>
              <a:t>The talking fingers project can be done using </a:t>
            </a:r>
            <a:r>
              <a:rPr lang="en-US" i="1" dirty="0" err="1" smtClean="0">
                <a:solidFill>
                  <a:srgbClr val="00B0F0"/>
                </a:solidFill>
                <a:latin typeface="Trebuchet MS" pitchFamily="34" charset="0"/>
              </a:rPr>
              <a:t>MPU6050</a:t>
            </a:r>
            <a:r>
              <a:rPr lang="en-US" i="1" dirty="0" smtClean="0">
                <a:latin typeface="Trebuchet MS" pitchFamily="34" charset="0"/>
              </a:rPr>
              <a:t> accelerometer sensor, to create and </a:t>
            </a:r>
            <a:r>
              <a:rPr lang="en-US" i="1" dirty="0" smtClean="0">
                <a:solidFill>
                  <a:srgbClr val="00B0F0"/>
                </a:solidFill>
                <a:latin typeface="Trebuchet MS" pitchFamily="34" charset="0"/>
              </a:rPr>
              <a:t>record a gesture </a:t>
            </a:r>
            <a:r>
              <a:rPr lang="en-US" i="1" dirty="0" smtClean="0">
                <a:latin typeface="Trebuchet MS" pitchFamily="34" charset="0"/>
              </a:rPr>
              <a:t>used in the sign language .The recorded gestures can be input into a algorithm to recognize a new gesture and </a:t>
            </a:r>
            <a:r>
              <a:rPr lang="en-US" i="1" dirty="0" smtClean="0">
                <a:solidFill>
                  <a:srgbClr val="00B0F0"/>
                </a:solidFill>
                <a:latin typeface="Trebuchet MS" pitchFamily="34" charset="0"/>
              </a:rPr>
              <a:t>compare</a:t>
            </a:r>
            <a:r>
              <a:rPr lang="en-US" i="1" dirty="0" smtClean="0">
                <a:latin typeface="Trebuchet MS" pitchFamily="34" charset="0"/>
              </a:rPr>
              <a:t> it with already </a:t>
            </a:r>
            <a:r>
              <a:rPr lang="en-US" i="1" dirty="0" smtClean="0">
                <a:solidFill>
                  <a:srgbClr val="00B0F0"/>
                </a:solidFill>
                <a:latin typeface="Trebuchet MS" pitchFamily="34" charset="0"/>
              </a:rPr>
              <a:t>stored gestures</a:t>
            </a:r>
            <a:r>
              <a:rPr lang="en-US" i="1" dirty="0" smtClean="0">
                <a:latin typeface="Trebuchet MS" pitchFamily="34" charset="0"/>
              </a:rPr>
              <a:t>. This gesture will be given an </a:t>
            </a:r>
            <a:r>
              <a:rPr lang="en-US" i="1" dirty="0" smtClean="0">
                <a:solidFill>
                  <a:srgbClr val="00B0F0"/>
                </a:solidFill>
                <a:latin typeface="Trebuchet MS" pitchFamily="34" charset="0"/>
              </a:rPr>
              <a:t>audio</a:t>
            </a:r>
            <a:r>
              <a:rPr lang="en-US" i="1" dirty="0" smtClean="0">
                <a:solidFill>
                  <a:srgbClr val="FFFF00"/>
                </a:solidFill>
                <a:latin typeface="Trebuchet MS" pitchFamily="34" charset="0"/>
              </a:rPr>
              <a:t> </a:t>
            </a:r>
            <a:r>
              <a:rPr lang="en-US" i="1" dirty="0" smtClean="0">
                <a:solidFill>
                  <a:srgbClr val="00B0F0"/>
                </a:solidFill>
                <a:latin typeface="Trebuchet MS" pitchFamily="34" charset="0"/>
              </a:rPr>
              <a:t>output</a:t>
            </a:r>
            <a:r>
              <a:rPr lang="en-US" i="1" dirty="0" smtClean="0">
                <a:latin typeface="Trebuchet MS" pitchFamily="34" charset="0"/>
              </a:rPr>
              <a:t>, and vice-versa we also created an app that helps millions of  deaf and dumb people around the world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1500" y="1054100"/>
            <a:ext cx="2937673" cy="5621337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66" y="5994266"/>
            <a:ext cx="863734" cy="86373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3655" y="1587500"/>
            <a:ext cx="3106089" cy="416560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89446820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Talking Fingers_DHETHI TECH 56.4s - 1m4.2s (1jBxxwllYNE)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19100" y="428188"/>
            <a:ext cx="11417300" cy="6029762"/>
          </a:xfrm>
          <a:prstGeom prst="round2DiagRect">
            <a:avLst>
              <a:gd name="adj1" fmla="val 16667"/>
              <a:gd name="adj2" fmla="val 5000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66" y="5994266"/>
            <a:ext cx="863734" cy="863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73015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74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411940"/>
          </a:xfrm>
        </p:spPr>
        <p:txBody>
          <a:bodyPr>
            <a:normAutofit/>
          </a:bodyPr>
          <a:lstStyle/>
          <a:p>
            <a:pPr algn="ctr"/>
            <a:r>
              <a:rPr lang="en-US" sz="6000" b="1" dirty="0" smtClean="0">
                <a:solidFill>
                  <a:srgbClr val="FF0000"/>
                </a:solidFill>
              </a:rPr>
              <a:t>VALUE STATEMENT</a:t>
            </a:r>
            <a:endParaRPr lang="en-US" sz="6000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2728" y="1573306"/>
            <a:ext cx="11551025" cy="5177118"/>
          </a:xfrm>
        </p:spPr>
        <p:txBody>
          <a:bodyPr>
            <a:normAutofit/>
          </a:bodyPr>
          <a:lstStyle/>
          <a:p>
            <a:r>
              <a:rPr lang="en-US" sz="4000" dirty="0" smtClean="0"/>
              <a:t>For </a:t>
            </a:r>
            <a:r>
              <a:rPr lang="en-US" sz="4000" dirty="0" smtClean="0">
                <a:solidFill>
                  <a:srgbClr val="00B0F0"/>
                </a:solidFill>
              </a:rPr>
              <a:t>speech-impaired people</a:t>
            </a:r>
          </a:p>
          <a:p>
            <a:r>
              <a:rPr lang="en-US" sz="4000" dirty="0" smtClean="0"/>
              <a:t>Who are dissatisfied with </a:t>
            </a:r>
            <a:r>
              <a:rPr lang="en-US" sz="4000" dirty="0" smtClean="0">
                <a:solidFill>
                  <a:srgbClr val="00B0F0"/>
                </a:solidFill>
              </a:rPr>
              <a:t>communicating with others.</a:t>
            </a:r>
          </a:p>
          <a:p>
            <a:r>
              <a:rPr lang="en-US" sz="4000" dirty="0" smtClean="0"/>
              <a:t>Our product is a </a:t>
            </a:r>
            <a:r>
              <a:rPr lang="en-US" sz="4000" dirty="0" smtClean="0">
                <a:solidFill>
                  <a:srgbClr val="00B0F0"/>
                </a:solidFill>
              </a:rPr>
              <a:t>glove which converts gestures to speech</a:t>
            </a:r>
            <a:r>
              <a:rPr lang="en-US" sz="4000" dirty="0" smtClean="0"/>
              <a:t>.</a:t>
            </a:r>
          </a:p>
          <a:p>
            <a:r>
              <a:rPr lang="en-US" sz="4000" dirty="0" smtClean="0"/>
              <a:t>That provides </a:t>
            </a:r>
            <a:r>
              <a:rPr lang="en-US" sz="4000" dirty="0" smtClean="0">
                <a:solidFill>
                  <a:srgbClr val="00B0F0"/>
                </a:solidFill>
              </a:rPr>
              <a:t>communication </a:t>
            </a:r>
          </a:p>
          <a:p>
            <a:r>
              <a:rPr lang="en-US" sz="4000" dirty="0" smtClean="0"/>
              <a:t>Unlike </a:t>
            </a:r>
            <a:r>
              <a:rPr lang="en-US" sz="4000" dirty="0" smtClean="0">
                <a:solidFill>
                  <a:srgbClr val="00B0F0"/>
                </a:solidFill>
              </a:rPr>
              <a:t>text to speech</a:t>
            </a:r>
            <a:r>
              <a:rPr lang="en-US" sz="4000" dirty="0" smtClean="0"/>
              <a:t>.</a:t>
            </a:r>
            <a:endParaRPr lang="en-US" sz="4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66" y="5994266"/>
            <a:ext cx="863734" cy="863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17294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04388"/>
            <a:ext cx="10515600" cy="1325563"/>
          </a:xfrm>
        </p:spPr>
        <p:txBody>
          <a:bodyPr>
            <a:normAutofit/>
          </a:bodyPr>
          <a:lstStyle/>
          <a:p>
            <a:r>
              <a:rPr lang="en-US" sz="6000" b="1" dirty="0" smtClean="0">
                <a:solidFill>
                  <a:srgbClr val="FF0000"/>
                </a:solidFill>
              </a:rPr>
              <a:t>MARKET</a:t>
            </a:r>
            <a:endParaRPr lang="en-US" sz="6000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0725" y="965200"/>
            <a:ext cx="5292144" cy="5765800"/>
          </a:xfrm>
        </p:spPr>
        <p:txBody>
          <a:bodyPr>
            <a:normAutofit/>
          </a:bodyPr>
          <a:lstStyle/>
          <a:p>
            <a:r>
              <a:rPr lang="en-IN" sz="3000" b="1" dirty="0" smtClean="0"/>
              <a:t>Our customers are the </a:t>
            </a:r>
            <a:r>
              <a:rPr lang="en-US" sz="3000" b="1" dirty="0" smtClean="0">
                <a:solidFill>
                  <a:srgbClr val="00B0F0"/>
                </a:solidFill>
              </a:rPr>
              <a:t>speech-impaired</a:t>
            </a:r>
            <a:r>
              <a:rPr lang="en-IN" sz="3000" b="1" dirty="0" smtClean="0">
                <a:solidFill>
                  <a:srgbClr val="00B0F0"/>
                </a:solidFill>
              </a:rPr>
              <a:t> people</a:t>
            </a:r>
            <a:r>
              <a:rPr lang="en-IN" sz="3000" b="1" dirty="0" smtClean="0"/>
              <a:t>.</a:t>
            </a:r>
          </a:p>
          <a:p>
            <a:r>
              <a:rPr lang="en-IN" sz="3000" b="1" dirty="0" smtClean="0"/>
              <a:t>prospective customers are mostly parents of </a:t>
            </a:r>
            <a:r>
              <a:rPr lang="en-US" sz="3000" b="1" dirty="0" smtClean="0">
                <a:solidFill>
                  <a:srgbClr val="00B0F0"/>
                </a:solidFill>
              </a:rPr>
              <a:t>speech-impaired</a:t>
            </a:r>
            <a:r>
              <a:rPr lang="en-IN" sz="3000" b="1" dirty="0" smtClean="0">
                <a:solidFill>
                  <a:srgbClr val="00B0F0"/>
                </a:solidFill>
              </a:rPr>
              <a:t> children ,the organisations ,NGO’s </a:t>
            </a:r>
            <a:r>
              <a:rPr lang="en-IN" sz="3000" b="1" dirty="0" smtClean="0"/>
              <a:t>and </a:t>
            </a:r>
            <a:r>
              <a:rPr lang="en-IN" sz="3000" b="1" dirty="0" smtClean="0">
                <a:solidFill>
                  <a:srgbClr val="00B0F0"/>
                </a:solidFill>
              </a:rPr>
              <a:t>schools</a:t>
            </a:r>
            <a:r>
              <a:rPr lang="en-IN" sz="3000" b="1" dirty="0" smtClean="0"/>
              <a:t> that take care of the specially impaired people and the </a:t>
            </a:r>
            <a:r>
              <a:rPr lang="en-IN" sz="3000" b="1" dirty="0" smtClean="0">
                <a:solidFill>
                  <a:srgbClr val="00B0F0"/>
                </a:solidFill>
              </a:rPr>
              <a:t>trainers </a:t>
            </a:r>
            <a:r>
              <a:rPr lang="en-IN" sz="3000" b="1" dirty="0" smtClean="0"/>
              <a:t>who train </a:t>
            </a:r>
            <a:r>
              <a:rPr lang="en-US" sz="3000" b="1" dirty="0" smtClean="0"/>
              <a:t>speech-impaired</a:t>
            </a:r>
            <a:r>
              <a:rPr lang="en-IN" sz="3000" b="1" dirty="0" smtClean="0"/>
              <a:t> people and </a:t>
            </a:r>
            <a:r>
              <a:rPr lang="en-IN" sz="3000" b="1" dirty="0" smtClean="0">
                <a:solidFill>
                  <a:srgbClr val="00B0F0"/>
                </a:solidFill>
              </a:rPr>
              <a:t>old</a:t>
            </a:r>
            <a:r>
              <a:rPr lang="en-IN" sz="3000" b="1" dirty="0" smtClean="0">
                <a:solidFill>
                  <a:srgbClr val="FFFF00"/>
                </a:solidFill>
              </a:rPr>
              <a:t> </a:t>
            </a:r>
            <a:r>
              <a:rPr lang="en-IN" sz="3000" b="1" dirty="0" smtClean="0">
                <a:solidFill>
                  <a:srgbClr val="00B0F0"/>
                </a:solidFill>
              </a:rPr>
              <a:t>people</a:t>
            </a:r>
            <a:r>
              <a:rPr lang="en-IN" sz="3000" b="1" dirty="0" smtClean="0">
                <a:solidFill>
                  <a:srgbClr val="FFFF00"/>
                </a:solidFill>
              </a:rPr>
              <a:t> </a:t>
            </a:r>
            <a:r>
              <a:rPr lang="en-IN" sz="3000" b="1" dirty="0" smtClean="0"/>
              <a:t>who face difficulty while communicating  . </a:t>
            </a:r>
          </a:p>
          <a:p>
            <a:endParaRPr lang="en-IN" dirty="0" smtClean="0"/>
          </a:p>
          <a:p>
            <a:pPr marL="0" indent="0">
              <a:buNone/>
            </a:pPr>
            <a:endParaRPr lang="en-IN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3731" y="306138"/>
            <a:ext cx="2636883" cy="163007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2869" y="1522293"/>
            <a:ext cx="3312873" cy="2030989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2869" y="5213238"/>
            <a:ext cx="3028748" cy="1517762"/>
          </a:xfrm>
          <a:prstGeom prst="round2DiagRect">
            <a:avLst>
              <a:gd name="adj1" fmla="val 16667"/>
              <a:gd name="adj2" fmla="val 5000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2783" y="3954400"/>
            <a:ext cx="2987831" cy="138947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66" y="5994266"/>
            <a:ext cx="863734" cy="863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62584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87321" y="-293657"/>
            <a:ext cx="10515600" cy="1325563"/>
          </a:xfrm>
        </p:spPr>
        <p:txBody>
          <a:bodyPr>
            <a:normAutofit/>
          </a:bodyPr>
          <a:lstStyle/>
          <a:p>
            <a:r>
              <a:rPr lang="en-IN" b="1" dirty="0" smtClean="0">
                <a:solidFill>
                  <a:srgbClr val="FF0000"/>
                </a:solidFill>
              </a:rPr>
              <a:t>MARKET RESEARCH </a:t>
            </a:r>
            <a:endParaRPr lang="en-IN" b="1" dirty="0">
              <a:solidFill>
                <a:srgbClr val="FF0000"/>
              </a:solidFill>
            </a:endParaRPr>
          </a:p>
        </p:txBody>
      </p:sp>
      <p:sp>
        <p:nvSpPr>
          <p:cNvPr id="1026" name="AutoShape 2" descr="blob:https://web.whatsapp.com/0d671686-6d40-4976-989b-a35efecb92bb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858" y="998569"/>
            <a:ext cx="3882414" cy="258139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7880" y="1237364"/>
            <a:ext cx="3523266" cy="2342597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458" y="1222340"/>
            <a:ext cx="3545863" cy="2357621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5632" y="4064154"/>
            <a:ext cx="3787763" cy="2518459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864" y="3941016"/>
            <a:ext cx="3746552" cy="2491058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2822" y="3914533"/>
            <a:ext cx="2664642" cy="2640679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66" y="5994266"/>
            <a:ext cx="863734" cy="863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50042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1" dirty="0" smtClean="0">
                <a:solidFill>
                  <a:srgbClr val="FF0000"/>
                </a:solidFill>
              </a:rPr>
              <a:t>COMPETITION :</a:t>
            </a:r>
            <a:endParaRPr lang="en-US" b="1" i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60582"/>
            <a:ext cx="5655365" cy="4351338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Our competitors are </a:t>
            </a:r>
            <a:r>
              <a:rPr lang="en-US" dirty="0" smtClean="0">
                <a:solidFill>
                  <a:srgbClr val="00B0F0"/>
                </a:solidFill>
              </a:rPr>
              <a:t>text to speech applications  , translators </a:t>
            </a:r>
            <a:r>
              <a:rPr lang="en-US" dirty="0" smtClean="0"/>
              <a:t>who help others for communication  and applications which use</a:t>
            </a:r>
            <a:r>
              <a:rPr lang="en-US" dirty="0" smtClean="0">
                <a:solidFill>
                  <a:srgbClr val="FFFF00"/>
                </a:solidFill>
              </a:rPr>
              <a:t> </a:t>
            </a:r>
            <a:r>
              <a:rPr lang="en-US" dirty="0" smtClean="0">
                <a:solidFill>
                  <a:srgbClr val="00B0F0"/>
                </a:solidFill>
              </a:rPr>
              <a:t>digital image processing</a:t>
            </a:r>
            <a:r>
              <a:rPr lang="en-US" dirty="0" smtClean="0"/>
              <a:t> for gesture to audio output.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Our product uses </a:t>
            </a:r>
            <a:r>
              <a:rPr lang="en-US" dirty="0" smtClean="0">
                <a:solidFill>
                  <a:srgbClr val="00B0F0"/>
                </a:solidFill>
              </a:rPr>
              <a:t>Machine learning  </a:t>
            </a:r>
            <a:r>
              <a:rPr lang="en-US" dirty="0" smtClean="0"/>
              <a:t>to generate the audio output which makes it more efficient. </a:t>
            </a:r>
            <a:r>
              <a:rPr lang="en-US" dirty="0" smtClean="0">
                <a:solidFill>
                  <a:srgbClr val="00B0F0"/>
                </a:solidFill>
              </a:rPr>
              <a:t>No</a:t>
            </a:r>
            <a:r>
              <a:rPr lang="en-US" dirty="0" smtClean="0"/>
              <a:t> external sources like </a:t>
            </a:r>
            <a:r>
              <a:rPr lang="en-US" dirty="0" smtClean="0">
                <a:solidFill>
                  <a:srgbClr val="00B0F0"/>
                </a:solidFill>
              </a:rPr>
              <a:t>internet, smart phone </a:t>
            </a:r>
            <a:r>
              <a:rPr lang="en-US" dirty="0" smtClean="0"/>
              <a:t>and </a:t>
            </a:r>
            <a:r>
              <a:rPr lang="en-US" dirty="0" smtClean="0">
                <a:solidFill>
                  <a:srgbClr val="00B0F0"/>
                </a:solidFill>
              </a:rPr>
              <a:t>applications</a:t>
            </a:r>
            <a:r>
              <a:rPr lang="en-US" dirty="0" smtClean="0"/>
              <a:t>,etc are needed.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6861" y="365125"/>
            <a:ext cx="4411872" cy="2815194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5954" y="3473647"/>
            <a:ext cx="3668955" cy="284344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205426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</TotalTime>
  <Words>471</Words>
  <Application>Microsoft Office PowerPoint</Application>
  <PresentationFormat>Widescreen</PresentationFormat>
  <Paragraphs>86</Paragraphs>
  <Slides>14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Calibri</vt:lpstr>
      <vt:lpstr>Calibri Light</vt:lpstr>
      <vt:lpstr>Trebuchet MS</vt:lpstr>
      <vt:lpstr>Wingdings</vt:lpstr>
      <vt:lpstr>Office Theme</vt:lpstr>
      <vt:lpstr>PowerPoint Presentation</vt:lpstr>
      <vt:lpstr>PROBLEM</vt:lpstr>
      <vt:lpstr>SOLUTION </vt:lpstr>
      <vt:lpstr>WORKING</vt:lpstr>
      <vt:lpstr>PowerPoint Presentation</vt:lpstr>
      <vt:lpstr>VALUE STATEMENT</vt:lpstr>
      <vt:lpstr>MARKET</vt:lpstr>
      <vt:lpstr>MARKET RESEARCH </vt:lpstr>
      <vt:lpstr>COMPETITION :</vt:lpstr>
      <vt:lpstr>MARKETING STRATEGY </vt:lpstr>
      <vt:lpstr>REVENUE MODEL</vt:lpstr>
      <vt:lpstr>FINANCIALS</vt:lpstr>
      <vt:lpstr>TEAM</vt:lpstr>
      <vt:lpstr>Q &amp; A 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bharath varma</dc:creator>
  <cp:lastModifiedBy>bharath varma</cp:lastModifiedBy>
  <cp:revision>12</cp:revision>
  <dcterms:created xsi:type="dcterms:W3CDTF">2019-06-24T16:05:05Z</dcterms:created>
  <dcterms:modified xsi:type="dcterms:W3CDTF">2019-06-27T13:23:17Z</dcterms:modified>
</cp:coreProperties>
</file>